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3" d="100"/>
          <a:sy n="73" d="100"/>
        </p:scale>
        <p:origin x="4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F6F2506-7266-452F-8DD2-D7C78E610C4B}" type="datetimeFigureOut">
              <a:rPr lang="en-US" smtClean="0"/>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1DD85-726B-4ECC-A752-A65623EF76B1}" type="slidenum">
              <a:rPr lang="en-US" smtClean="0"/>
              <a:t>‹#›</a:t>
            </a:fld>
            <a:endParaRPr lang="en-US"/>
          </a:p>
        </p:txBody>
      </p:sp>
    </p:spTree>
    <p:extLst>
      <p:ext uri="{BB962C8B-B14F-4D97-AF65-F5344CB8AC3E}">
        <p14:creationId xmlns:p14="http://schemas.microsoft.com/office/powerpoint/2010/main" val="3842883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F6F2506-7266-452F-8DD2-D7C78E610C4B}" type="datetimeFigureOut">
              <a:rPr lang="en-US" smtClean="0"/>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1DD85-726B-4ECC-A752-A65623EF76B1}" type="slidenum">
              <a:rPr lang="en-US" smtClean="0"/>
              <a:t>‹#›</a:t>
            </a:fld>
            <a:endParaRPr lang="en-US"/>
          </a:p>
        </p:txBody>
      </p:sp>
    </p:spTree>
    <p:extLst>
      <p:ext uri="{BB962C8B-B14F-4D97-AF65-F5344CB8AC3E}">
        <p14:creationId xmlns:p14="http://schemas.microsoft.com/office/powerpoint/2010/main" val="2496462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F6F2506-7266-452F-8DD2-D7C78E610C4B}" type="datetimeFigureOut">
              <a:rPr lang="en-US" smtClean="0"/>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1DD85-726B-4ECC-A752-A65623EF76B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94247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F6F2506-7266-452F-8DD2-D7C78E610C4B}" type="datetimeFigureOut">
              <a:rPr lang="en-US" smtClean="0"/>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1DD85-726B-4ECC-A752-A65623EF76B1}" type="slidenum">
              <a:rPr lang="en-US" smtClean="0"/>
              <a:t>‹#›</a:t>
            </a:fld>
            <a:endParaRPr lang="en-US"/>
          </a:p>
        </p:txBody>
      </p:sp>
    </p:spTree>
    <p:extLst>
      <p:ext uri="{BB962C8B-B14F-4D97-AF65-F5344CB8AC3E}">
        <p14:creationId xmlns:p14="http://schemas.microsoft.com/office/powerpoint/2010/main" val="4054449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F6F2506-7266-452F-8DD2-D7C78E610C4B}" type="datetimeFigureOut">
              <a:rPr lang="en-US" smtClean="0"/>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1DD85-726B-4ECC-A752-A65623EF76B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48662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F6F2506-7266-452F-8DD2-D7C78E610C4B}" type="datetimeFigureOut">
              <a:rPr lang="en-US" smtClean="0"/>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1DD85-726B-4ECC-A752-A65623EF76B1}" type="slidenum">
              <a:rPr lang="en-US" smtClean="0"/>
              <a:t>‹#›</a:t>
            </a:fld>
            <a:endParaRPr lang="en-US"/>
          </a:p>
        </p:txBody>
      </p:sp>
    </p:spTree>
    <p:extLst>
      <p:ext uri="{BB962C8B-B14F-4D97-AF65-F5344CB8AC3E}">
        <p14:creationId xmlns:p14="http://schemas.microsoft.com/office/powerpoint/2010/main" val="3406065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6F2506-7266-452F-8DD2-D7C78E610C4B}" type="datetimeFigureOut">
              <a:rPr lang="en-US" smtClean="0"/>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1DD85-726B-4ECC-A752-A65623EF76B1}" type="slidenum">
              <a:rPr lang="en-US" smtClean="0"/>
              <a:t>‹#›</a:t>
            </a:fld>
            <a:endParaRPr lang="en-US"/>
          </a:p>
        </p:txBody>
      </p:sp>
    </p:spTree>
    <p:extLst>
      <p:ext uri="{BB962C8B-B14F-4D97-AF65-F5344CB8AC3E}">
        <p14:creationId xmlns:p14="http://schemas.microsoft.com/office/powerpoint/2010/main" val="4055354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6F2506-7266-452F-8DD2-D7C78E610C4B}" type="datetimeFigureOut">
              <a:rPr lang="en-US" smtClean="0"/>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1DD85-726B-4ECC-A752-A65623EF76B1}" type="slidenum">
              <a:rPr lang="en-US" smtClean="0"/>
              <a:t>‹#›</a:t>
            </a:fld>
            <a:endParaRPr lang="en-US"/>
          </a:p>
        </p:txBody>
      </p:sp>
    </p:spTree>
    <p:extLst>
      <p:ext uri="{BB962C8B-B14F-4D97-AF65-F5344CB8AC3E}">
        <p14:creationId xmlns:p14="http://schemas.microsoft.com/office/powerpoint/2010/main" val="1178467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6F2506-7266-452F-8DD2-D7C78E610C4B}" type="datetimeFigureOut">
              <a:rPr lang="en-US" smtClean="0"/>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1DD85-726B-4ECC-A752-A65623EF76B1}" type="slidenum">
              <a:rPr lang="en-US" smtClean="0"/>
              <a:t>‹#›</a:t>
            </a:fld>
            <a:endParaRPr lang="en-US"/>
          </a:p>
        </p:txBody>
      </p:sp>
    </p:spTree>
    <p:extLst>
      <p:ext uri="{BB962C8B-B14F-4D97-AF65-F5344CB8AC3E}">
        <p14:creationId xmlns:p14="http://schemas.microsoft.com/office/powerpoint/2010/main" val="3648812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F6F2506-7266-452F-8DD2-D7C78E610C4B}" type="datetimeFigureOut">
              <a:rPr lang="en-US" smtClean="0"/>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1DD85-726B-4ECC-A752-A65623EF76B1}" type="slidenum">
              <a:rPr lang="en-US" smtClean="0"/>
              <a:t>‹#›</a:t>
            </a:fld>
            <a:endParaRPr lang="en-US"/>
          </a:p>
        </p:txBody>
      </p:sp>
    </p:spTree>
    <p:extLst>
      <p:ext uri="{BB962C8B-B14F-4D97-AF65-F5344CB8AC3E}">
        <p14:creationId xmlns:p14="http://schemas.microsoft.com/office/powerpoint/2010/main" val="4071691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6F2506-7266-452F-8DD2-D7C78E610C4B}" type="datetimeFigureOut">
              <a:rPr lang="en-US" smtClean="0"/>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1DD85-726B-4ECC-A752-A65623EF76B1}" type="slidenum">
              <a:rPr lang="en-US" smtClean="0"/>
              <a:t>‹#›</a:t>
            </a:fld>
            <a:endParaRPr lang="en-US"/>
          </a:p>
        </p:txBody>
      </p:sp>
    </p:spTree>
    <p:extLst>
      <p:ext uri="{BB962C8B-B14F-4D97-AF65-F5344CB8AC3E}">
        <p14:creationId xmlns:p14="http://schemas.microsoft.com/office/powerpoint/2010/main" val="292567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6F2506-7266-452F-8DD2-D7C78E610C4B}" type="datetimeFigureOut">
              <a:rPr lang="en-US" smtClean="0"/>
              <a:t>12/12/2017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71DD85-726B-4ECC-A752-A65623EF76B1}" type="slidenum">
              <a:rPr lang="en-US" smtClean="0"/>
              <a:t>‹#›</a:t>
            </a:fld>
            <a:endParaRPr lang="en-US"/>
          </a:p>
        </p:txBody>
      </p:sp>
    </p:spTree>
    <p:extLst>
      <p:ext uri="{BB962C8B-B14F-4D97-AF65-F5344CB8AC3E}">
        <p14:creationId xmlns:p14="http://schemas.microsoft.com/office/powerpoint/2010/main" val="2401681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F6F2506-7266-452F-8DD2-D7C78E610C4B}" type="datetimeFigureOut">
              <a:rPr lang="en-US" smtClean="0"/>
              <a:t>12/12/2017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71DD85-726B-4ECC-A752-A65623EF76B1}" type="slidenum">
              <a:rPr lang="en-US" smtClean="0"/>
              <a:t>‹#›</a:t>
            </a:fld>
            <a:endParaRPr lang="en-US"/>
          </a:p>
        </p:txBody>
      </p:sp>
    </p:spTree>
    <p:extLst>
      <p:ext uri="{BB962C8B-B14F-4D97-AF65-F5344CB8AC3E}">
        <p14:creationId xmlns:p14="http://schemas.microsoft.com/office/powerpoint/2010/main" val="506382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6F2506-7266-452F-8DD2-D7C78E610C4B}" type="datetimeFigureOut">
              <a:rPr lang="en-US" smtClean="0"/>
              <a:t>12/12/2017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71DD85-726B-4ECC-A752-A65623EF76B1}" type="slidenum">
              <a:rPr lang="en-US" smtClean="0"/>
              <a:t>‹#›</a:t>
            </a:fld>
            <a:endParaRPr lang="en-US"/>
          </a:p>
        </p:txBody>
      </p:sp>
    </p:spTree>
    <p:extLst>
      <p:ext uri="{BB962C8B-B14F-4D97-AF65-F5344CB8AC3E}">
        <p14:creationId xmlns:p14="http://schemas.microsoft.com/office/powerpoint/2010/main" val="995718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6F2506-7266-452F-8DD2-D7C78E610C4B}" type="datetimeFigureOut">
              <a:rPr lang="en-US" smtClean="0"/>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1DD85-726B-4ECC-A752-A65623EF76B1}" type="slidenum">
              <a:rPr lang="en-US" smtClean="0"/>
              <a:t>‹#›</a:t>
            </a:fld>
            <a:endParaRPr lang="en-US"/>
          </a:p>
        </p:txBody>
      </p:sp>
    </p:spTree>
    <p:extLst>
      <p:ext uri="{BB962C8B-B14F-4D97-AF65-F5344CB8AC3E}">
        <p14:creationId xmlns:p14="http://schemas.microsoft.com/office/powerpoint/2010/main" val="962718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F6F2506-7266-452F-8DD2-D7C78E610C4B}" type="datetimeFigureOut">
              <a:rPr lang="en-US" smtClean="0"/>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1DD85-726B-4ECC-A752-A65623EF76B1}" type="slidenum">
              <a:rPr lang="en-US" smtClean="0"/>
              <a:t>‹#›</a:t>
            </a:fld>
            <a:endParaRPr lang="en-US"/>
          </a:p>
        </p:txBody>
      </p:sp>
    </p:spTree>
    <p:extLst>
      <p:ext uri="{BB962C8B-B14F-4D97-AF65-F5344CB8AC3E}">
        <p14:creationId xmlns:p14="http://schemas.microsoft.com/office/powerpoint/2010/main" val="112365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F6F2506-7266-452F-8DD2-D7C78E610C4B}" type="datetimeFigureOut">
              <a:rPr lang="en-US" smtClean="0"/>
              <a:t>12/12/2017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071DD85-726B-4ECC-A752-A65623EF76B1}" type="slidenum">
              <a:rPr lang="en-US" smtClean="0"/>
              <a:t>‹#›</a:t>
            </a:fld>
            <a:endParaRPr lang="en-US"/>
          </a:p>
        </p:txBody>
      </p:sp>
    </p:spTree>
    <p:extLst>
      <p:ext uri="{BB962C8B-B14F-4D97-AF65-F5344CB8AC3E}">
        <p14:creationId xmlns:p14="http://schemas.microsoft.com/office/powerpoint/2010/main" val="1688131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err="1"/>
              <a:t>Hmmmm</a:t>
            </a:r>
            <a:r>
              <a:rPr lang="en-US" sz="6000" dirty="0"/>
              <a:t>…..</a:t>
            </a:r>
          </a:p>
        </p:txBody>
      </p:sp>
      <p:sp>
        <p:nvSpPr>
          <p:cNvPr id="3" name="Content Placeholder 2"/>
          <p:cNvSpPr>
            <a:spLocks noGrp="1"/>
          </p:cNvSpPr>
          <p:nvPr>
            <p:ph idx="1"/>
          </p:nvPr>
        </p:nvSpPr>
        <p:spPr>
          <a:xfrm>
            <a:off x="1524000" y="1417638"/>
            <a:ext cx="9144000" cy="5440362"/>
          </a:xfrm>
        </p:spPr>
        <p:txBody>
          <a:bodyPr>
            <a:normAutofit/>
          </a:bodyPr>
          <a:lstStyle/>
          <a:p>
            <a:pPr marL="0" indent="0">
              <a:buNone/>
            </a:pPr>
            <a:r>
              <a:rPr lang="en-US" sz="3600" dirty="0"/>
              <a:t>Talk to your group about ways you can think that something can move in one direction by exerting a force in the opposite direction.</a:t>
            </a:r>
          </a:p>
          <a:p>
            <a:pPr marL="0" indent="0">
              <a:buNone/>
            </a:pPr>
            <a:endParaRPr lang="en-US" sz="3600" dirty="0"/>
          </a:p>
          <a:p>
            <a:pPr marL="0" indent="0">
              <a:buNone/>
            </a:pPr>
            <a:r>
              <a:rPr lang="en-US" sz="3600" dirty="0"/>
              <a:t>What did you come up with?</a:t>
            </a:r>
          </a:p>
        </p:txBody>
      </p:sp>
    </p:spTree>
    <p:extLst>
      <p:ext uri="{BB962C8B-B14F-4D97-AF65-F5344CB8AC3E}">
        <p14:creationId xmlns:p14="http://schemas.microsoft.com/office/powerpoint/2010/main" val="3201135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3268"/>
            <a:ext cx="8229600" cy="1143000"/>
          </a:xfrm>
        </p:spPr>
        <p:txBody>
          <a:bodyPr>
            <a:normAutofit/>
          </a:bodyPr>
          <a:lstStyle/>
          <a:p>
            <a:r>
              <a:rPr lang="en-US" sz="6000" dirty="0"/>
              <a:t>Newton’s Third Law</a:t>
            </a:r>
          </a:p>
        </p:txBody>
      </p:sp>
      <p:sp>
        <p:nvSpPr>
          <p:cNvPr id="3" name="Content Placeholder 2"/>
          <p:cNvSpPr>
            <a:spLocks noGrp="1"/>
          </p:cNvSpPr>
          <p:nvPr>
            <p:ph idx="1"/>
          </p:nvPr>
        </p:nvSpPr>
        <p:spPr>
          <a:xfrm>
            <a:off x="1524000" y="1332102"/>
            <a:ext cx="9144000" cy="5525898"/>
          </a:xfrm>
        </p:spPr>
        <p:txBody>
          <a:bodyPr>
            <a:normAutofit/>
          </a:bodyPr>
          <a:lstStyle/>
          <a:p>
            <a:r>
              <a:rPr lang="en-US" sz="3600" dirty="0">
                <a:solidFill>
                  <a:srgbClr val="FF0000"/>
                </a:solidFill>
              </a:rPr>
              <a:t>Forces always act in pairs!</a:t>
            </a:r>
          </a:p>
          <a:p>
            <a:r>
              <a:rPr lang="en-US" sz="3600" dirty="0">
                <a:solidFill>
                  <a:srgbClr val="FF0000"/>
                </a:solidFill>
              </a:rPr>
              <a:t>Newton’s Third Law: For every action, there is an equal and opposite reaction. </a:t>
            </a:r>
          </a:p>
          <a:p>
            <a:r>
              <a:rPr lang="en-US" sz="3600" dirty="0">
                <a:solidFill>
                  <a:srgbClr val="FF0000"/>
                </a:solidFill>
              </a:rPr>
              <a:t>Every time one object exerts a force on another object, the second object exerts a force that is equal in size and opposite in direction back on the first object.</a:t>
            </a:r>
          </a:p>
        </p:txBody>
      </p:sp>
    </p:spTree>
    <p:extLst>
      <p:ext uri="{BB962C8B-B14F-4D97-AF65-F5344CB8AC3E}">
        <p14:creationId xmlns:p14="http://schemas.microsoft.com/office/powerpoint/2010/main" val="1423387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Third Law Illustrated!</a:t>
            </a:r>
            <a:endParaRPr lang="en-US" dirty="0"/>
          </a:p>
        </p:txBody>
      </p:sp>
      <p:pic>
        <p:nvPicPr>
          <p:cNvPr id="4" name="Picture 3"/>
          <p:cNvPicPr>
            <a:picLocks noChangeAspect="1"/>
          </p:cNvPicPr>
          <p:nvPr/>
        </p:nvPicPr>
        <p:blipFill>
          <a:blip r:embed="rId2" cstate="screen"/>
          <a:stretch>
            <a:fillRect/>
          </a:stretch>
        </p:blipFill>
        <p:spPr>
          <a:xfrm>
            <a:off x="6065700" y="1205868"/>
            <a:ext cx="4358597" cy="5461632"/>
          </a:xfrm>
          <a:prstGeom prst="rect">
            <a:avLst/>
          </a:prstGeom>
        </p:spPr>
      </p:pic>
      <p:pic>
        <p:nvPicPr>
          <p:cNvPr id="5" name="Picture 4"/>
          <p:cNvPicPr>
            <a:picLocks noChangeAspect="1"/>
          </p:cNvPicPr>
          <p:nvPr/>
        </p:nvPicPr>
        <p:blipFill>
          <a:blip r:embed="rId3" cstate="screen"/>
          <a:stretch>
            <a:fillRect/>
          </a:stretch>
        </p:blipFill>
        <p:spPr>
          <a:xfrm>
            <a:off x="1713485" y="1205868"/>
            <a:ext cx="4178261" cy="5461632"/>
          </a:xfrm>
          <a:prstGeom prst="rect">
            <a:avLst/>
          </a:prstGeom>
        </p:spPr>
      </p:pic>
      <p:sp>
        <p:nvSpPr>
          <p:cNvPr id="6" name="TextBox 5"/>
          <p:cNvSpPr txBox="1"/>
          <p:nvPr/>
        </p:nvSpPr>
        <p:spPr>
          <a:xfrm>
            <a:off x="5628443" y="1417639"/>
            <a:ext cx="2261316" cy="2031325"/>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By squeezing water out of its umbrella-like body, the jellyfish applies a force in one direction to move in the opposite direction.</a:t>
            </a:r>
          </a:p>
        </p:txBody>
      </p:sp>
    </p:spTree>
    <p:extLst>
      <p:ext uri="{BB962C8B-B14F-4D97-AF65-F5344CB8AC3E}">
        <p14:creationId xmlns:p14="http://schemas.microsoft.com/office/powerpoint/2010/main" val="921294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Action/Reaction Force Pairs</a:t>
            </a:r>
            <a:endParaRPr lang="en-US" dirty="0"/>
          </a:p>
        </p:txBody>
      </p:sp>
      <p:sp>
        <p:nvSpPr>
          <p:cNvPr id="3" name="Content Placeholder 2"/>
          <p:cNvSpPr>
            <a:spLocks noGrp="1"/>
          </p:cNvSpPr>
          <p:nvPr>
            <p:ph idx="1"/>
          </p:nvPr>
        </p:nvSpPr>
        <p:spPr>
          <a:xfrm>
            <a:off x="1524000" y="1417638"/>
            <a:ext cx="9144000" cy="5440362"/>
          </a:xfrm>
        </p:spPr>
        <p:txBody>
          <a:bodyPr>
            <a:normAutofit/>
          </a:bodyPr>
          <a:lstStyle/>
          <a:p>
            <a:r>
              <a:rPr lang="en-US" sz="2800" dirty="0" smtClean="0">
                <a:solidFill>
                  <a:srgbClr val="FF0000"/>
                </a:solidFill>
              </a:rPr>
              <a:t>The force that is exerted on an object and the force that the object exerts back are known together as an action/reaction force pair.</a:t>
            </a:r>
          </a:p>
          <a:p>
            <a:r>
              <a:rPr lang="en-US" sz="2800" dirty="0" smtClean="0"/>
              <a:t>Ex: the jellyfish pushing on the water is the action force, the water pushing back on it is the reaction force.</a:t>
            </a:r>
          </a:p>
          <a:p>
            <a:r>
              <a:rPr lang="en-US" sz="2800" dirty="0" smtClean="0">
                <a:solidFill>
                  <a:srgbClr val="FF0000"/>
                </a:solidFill>
              </a:rPr>
              <a:t>Action/Reaction force pairs do not always result in motion. For example, if you press down on a table, the table resists the push with the same amount of force even though nothing happens.</a:t>
            </a:r>
            <a:endParaRPr lang="en-US" sz="2800" dirty="0">
              <a:solidFill>
                <a:srgbClr val="FF0000"/>
              </a:solidFill>
            </a:endParaRPr>
          </a:p>
        </p:txBody>
      </p:sp>
    </p:spTree>
    <p:extLst>
      <p:ext uri="{BB962C8B-B14F-4D97-AF65-F5344CB8AC3E}">
        <p14:creationId xmlns:p14="http://schemas.microsoft.com/office/powerpoint/2010/main" val="3212023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rot="5400000">
            <a:off x="2681281" y="-1141232"/>
            <a:ext cx="6829436" cy="9144001"/>
          </a:xfrm>
          <a:prstGeom prst="rect">
            <a:avLst/>
          </a:prstGeom>
        </p:spPr>
      </p:pic>
    </p:spTree>
    <p:extLst>
      <p:ext uri="{BB962C8B-B14F-4D97-AF65-F5344CB8AC3E}">
        <p14:creationId xmlns:p14="http://schemas.microsoft.com/office/powerpoint/2010/main" val="166890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7778"/>
            <a:ext cx="9144000" cy="1143000"/>
          </a:xfrm>
        </p:spPr>
        <p:txBody>
          <a:bodyPr>
            <a:normAutofit/>
          </a:bodyPr>
          <a:lstStyle/>
          <a:p>
            <a:r>
              <a:rPr lang="en-US" dirty="0" smtClean="0"/>
              <a:t>Action/Reaction vs. Balanced/Unbalanced</a:t>
            </a:r>
            <a:endParaRPr lang="en-US" dirty="0"/>
          </a:p>
        </p:txBody>
      </p:sp>
      <p:sp>
        <p:nvSpPr>
          <p:cNvPr id="3" name="Content Placeholder 2"/>
          <p:cNvSpPr>
            <a:spLocks noGrp="1"/>
          </p:cNvSpPr>
          <p:nvPr>
            <p:ph idx="1"/>
          </p:nvPr>
        </p:nvSpPr>
        <p:spPr>
          <a:xfrm>
            <a:off x="1524000" y="1200778"/>
            <a:ext cx="9144000" cy="5657222"/>
          </a:xfrm>
        </p:spPr>
        <p:txBody>
          <a:bodyPr>
            <a:normAutofit/>
          </a:bodyPr>
          <a:lstStyle/>
          <a:p>
            <a:r>
              <a:rPr lang="en-US" sz="2800" dirty="0" smtClean="0"/>
              <a:t>Don’t let action/reaction pairs get confused with balanced/unbalanced forces! </a:t>
            </a:r>
          </a:p>
          <a:p>
            <a:r>
              <a:rPr lang="en-US" sz="2800" dirty="0" smtClean="0"/>
              <a:t>Balanced/Unbalanced Forces: If you and a friend pull on a backpack with the same force, the backpack doesn’t move because the forces are balanced. These forces are exerted on ONE object.</a:t>
            </a:r>
          </a:p>
          <a:p>
            <a:r>
              <a:rPr lang="en-US" sz="2800" dirty="0" smtClean="0"/>
              <a:t>Action/Reaction: As you drag a heavy backpack across the floor, you can feel the backpack pulling on you with an equal amount of force. The action force and reaction force are acting on TWO things- one on the backpack, one on you.</a:t>
            </a:r>
            <a:endParaRPr lang="en-US" sz="2800" dirty="0"/>
          </a:p>
        </p:txBody>
      </p:sp>
    </p:spTree>
    <p:extLst>
      <p:ext uri="{BB962C8B-B14F-4D97-AF65-F5344CB8AC3E}">
        <p14:creationId xmlns:p14="http://schemas.microsoft.com/office/powerpoint/2010/main" val="1423920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7188"/>
            <a:ext cx="9144000" cy="1143000"/>
          </a:xfrm>
        </p:spPr>
        <p:txBody>
          <a:bodyPr>
            <a:normAutofit fontScale="90000"/>
          </a:bodyPr>
          <a:lstStyle/>
          <a:p>
            <a:r>
              <a:rPr lang="en-US" sz="5600" dirty="0"/>
              <a:t>A Summary of Newton’s Laws</a:t>
            </a:r>
          </a:p>
        </p:txBody>
      </p:sp>
      <p:pic>
        <p:nvPicPr>
          <p:cNvPr id="4" name="Picture 3"/>
          <p:cNvPicPr>
            <a:picLocks noChangeAspect="1"/>
          </p:cNvPicPr>
          <p:nvPr/>
        </p:nvPicPr>
        <p:blipFill>
          <a:blip r:embed="rId2" cstate="screen"/>
          <a:stretch>
            <a:fillRect/>
          </a:stretch>
        </p:blipFill>
        <p:spPr>
          <a:xfrm rot="5400000">
            <a:off x="3402520" y="-377648"/>
            <a:ext cx="5393174" cy="9150217"/>
          </a:xfrm>
          <a:prstGeom prst="rect">
            <a:avLst/>
          </a:prstGeom>
        </p:spPr>
      </p:pic>
    </p:spTree>
    <p:extLst>
      <p:ext uri="{BB962C8B-B14F-4D97-AF65-F5344CB8AC3E}">
        <p14:creationId xmlns:p14="http://schemas.microsoft.com/office/powerpoint/2010/main" val="2399137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Momentum</a:t>
            </a:r>
          </a:p>
        </p:txBody>
      </p:sp>
      <p:sp>
        <p:nvSpPr>
          <p:cNvPr id="3" name="Content Placeholder 2"/>
          <p:cNvSpPr>
            <a:spLocks noGrp="1"/>
          </p:cNvSpPr>
          <p:nvPr>
            <p:ph idx="1"/>
          </p:nvPr>
        </p:nvSpPr>
        <p:spPr>
          <a:xfrm>
            <a:off x="1524000" y="1417638"/>
            <a:ext cx="9144000" cy="5440362"/>
          </a:xfrm>
        </p:spPr>
        <p:txBody>
          <a:bodyPr>
            <a:normAutofit/>
          </a:bodyPr>
          <a:lstStyle/>
          <a:p>
            <a:r>
              <a:rPr lang="en-US" sz="3200" dirty="0" smtClean="0">
                <a:solidFill>
                  <a:srgbClr val="FF0000"/>
                </a:solidFill>
              </a:rPr>
              <a:t>MOMENTUM = a measure of mass in motion; the product of its mass and its velocity.</a:t>
            </a:r>
          </a:p>
          <a:p>
            <a:r>
              <a:rPr lang="en-US" sz="3200" dirty="0" smtClean="0"/>
              <a:t>Example: If you throw a tennis ball and a wrecking ball at the same brick wall with the same velocity, the tennis ball will bounce back but the wrecking ball would likely destroy the brick wall. This is because the wrecking ball has more mass. You can’t change their masses, but you could increase the momentum of either ball by increasing the velocity.</a:t>
            </a:r>
          </a:p>
        </p:txBody>
      </p:sp>
    </p:spTree>
    <p:extLst>
      <p:ext uri="{BB962C8B-B14F-4D97-AF65-F5344CB8AC3E}">
        <p14:creationId xmlns:p14="http://schemas.microsoft.com/office/powerpoint/2010/main" val="1946856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Momentum</a:t>
            </a:r>
          </a:p>
        </p:txBody>
      </p:sp>
      <p:sp>
        <p:nvSpPr>
          <p:cNvPr id="3" name="Content Placeholder 2"/>
          <p:cNvSpPr>
            <a:spLocks noGrp="1"/>
          </p:cNvSpPr>
          <p:nvPr>
            <p:ph idx="1"/>
          </p:nvPr>
        </p:nvSpPr>
        <p:spPr>
          <a:xfrm>
            <a:off x="1524000" y="1417638"/>
            <a:ext cx="9144000" cy="5440362"/>
          </a:xfrm>
        </p:spPr>
        <p:txBody>
          <a:bodyPr>
            <a:normAutofit lnSpcReduction="10000"/>
          </a:bodyPr>
          <a:lstStyle/>
          <a:p>
            <a:r>
              <a:rPr lang="en-US" sz="3400" dirty="0">
                <a:solidFill>
                  <a:srgbClr val="FF0000"/>
                </a:solidFill>
              </a:rPr>
              <a:t>Momentum is similar to inertia, in that it depends on an object’s mass. BUT, unlike inertia, momentum takes velocity into account. </a:t>
            </a:r>
          </a:p>
          <a:p>
            <a:r>
              <a:rPr lang="en-US" sz="3400" dirty="0"/>
              <a:t>Example: A wrecking ball moving slowly has less momentum than a wrecking ball that is moving fast.</a:t>
            </a:r>
          </a:p>
          <a:p>
            <a:pPr lvl="1"/>
            <a:r>
              <a:rPr lang="en-US" sz="3400" dirty="0"/>
              <a:t>With less momentum, the slower wrecking ball won’t do as much damage as the faster one.</a:t>
            </a:r>
          </a:p>
        </p:txBody>
      </p:sp>
    </p:spTree>
    <p:extLst>
      <p:ext uri="{BB962C8B-B14F-4D97-AF65-F5344CB8AC3E}">
        <p14:creationId xmlns:p14="http://schemas.microsoft.com/office/powerpoint/2010/main" val="1282888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TotalTime>
  <Words>462</Words>
  <Application>Microsoft Office PowerPoint</Application>
  <PresentationFormat>Widescreen</PresentationFormat>
  <Paragraphs>26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Trebuchet MS</vt:lpstr>
      <vt:lpstr>Wingdings 3</vt:lpstr>
      <vt:lpstr>Facet</vt:lpstr>
      <vt:lpstr>Hmmmm…..</vt:lpstr>
      <vt:lpstr>Newton’s Third Law</vt:lpstr>
      <vt:lpstr>Newton’s Third Law Illustrated!</vt:lpstr>
      <vt:lpstr>Action/Reaction Force Pairs</vt:lpstr>
      <vt:lpstr>PowerPoint Presentation</vt:lpstr>
      <vt:lpstr>Action/Reaction vs. Balanced/Unbalanced</vt:lpstr>
      <vt:lpstr>A Summary of Newton’s Laws</vt:lpstr>
      <vt:lpstr>Momentum</vt:lpstr>
      <vt:lpstr>Momentum</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Hmmmm…..</dc:title>
  <dc:creator>Gentile, Julie A.</dc:creator>
  <cp:lastModifiedBy>Lowden, Troy C.</cp:lastModifiedBy>
  <cp:revision>3</cp:revision>
  <dcterms:created xsi:type="dcterms:W3CDTF">2017-11-30T18:26:43Z</dcterms:created>
  <dcterms:modified xsi:type="dcterms:W3CDTF">2017-12-12T19:25:55Z</dcterms:modified>
</cp:coreProperties>
</file>