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sldIdLst>
    <p:sldId id="258" r:id="rId3"/>
    <p:sldId id="259" r:id="rId4"/>
    <p:sldId id="260" r:id="rId5"/>
    <p:sldId id="261" r:id="rId6"/>
    <p:sldId id="257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60AFC-C31F-413E-9851-D04110E33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46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C4E8E-AA42-4025-B176-6196EFE36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92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D47DB-A6FE-49E0-8D30-68A6F99A9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69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4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2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9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1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1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74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225F3-C5A5-455D-90DE-CF425970D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8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3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24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3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BBC7A-C849-4AFB-B7A1-AD03291D9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3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94907-E25D-4EF5-873E-969E35718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F190A-3BB8-4D88-B8A0-FA5373E42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85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8BAE1-48F5-4035-913D-77AF7DB73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6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4FF5D-83BC-4AB2-9343-FB37C9FA9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7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E5AE3-3706-4706-88A0-FE15C86A1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03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86D03-D2A6-427B-9DB5-19DBF9FCB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9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F6D2B3-5F64-46F6-AE63-987402833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03F6D2B3-5F64-46F6-AE63-9874028334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281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70467"/>
            <a:ext cx="8310753" cy="3352800"/>
          </a:xfrm>
        </p:spPr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Mechanical Advantage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Simple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What is a machine?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Machines make work easier </a:t>
            </a:r>
            <a:r>
              <a:rPr lang="en-US" dirty="0" smtClean="0">
                <a:solidFill>
                  <a:srgbClr val="FFFF00"/>
                </a:solidFill>
              </a:rPr>
              <a:t>by:</a:t>
            </a:r>
            <a:endParaRPr lang="en-US" dirty="0">
              <a:solidFill>
                <a:srgbClr val="FFFF00"/>
              </a:solidFill>
            </a:endParaRPr>
          </a:p>
          <a:p>
            <a:pPr marL="990600" lvl="1" indent="-5334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bg1"/>
                </a:solidFill>
              </a:rPr>
              <a:t>Changing the amount of force you exert</a:t>
            </a:r>
          </a:p>
          <a:p>
            <a:pPr marL="990600" lvl="1" indent="-5334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bg1"/>
                </a:solidFill>
              </a:rPr>
              <a:t>Changing the distance over which you exert the force</a:t>
            </a:r>
          </a:p>
          <a:p>
            <a:pPr marL="990600" lvl="1" indent="-5334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bg1"/>
                </a:solidFill>
              </a:rPr>
              <a:t>Changing the direction the force is exerted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52600"/>
            <a:ext cx="3059112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7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Which is easier?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172561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36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85800" y="1524000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Opening a paint can with your fingers?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38600" y="1828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791200" y="152400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Opening a paint can with a screwdriver?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638800" y="53340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The force is multiplied and redirected.</a:t>
            </a:r>
          </a:p>
        </p:txBody>
      </p:sp>
    </p:spTree>
    <p:extLst>
      <p:ext uri="{BB962C8B-B14F-4D97-AF65-F5344CB8AC3E}">
        <p14:creationId xmlns:p14="http://schemas.microsoft.com/office/powerpoint/2010/main" val="24709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3" grpId="0" build="allAtOnce"/>
      <p:bldP spid="133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Which is easier?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5410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Lifting a heavy box into a truck?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15000" y="15240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Pushing a heavy box up a ramp into a truck?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38600" y="1828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OR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620000" y="3581400"/>
            <a:ext cx="1295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The force is both multiplied and redirected.</a:t>
            </a:r>
          </a:p>
        </p:txBody>
      </p:sp>
    </p:spTree>
    <p:extLst>
      <p:ext uri="{BB962C8B-B14F-4D97-AF65-F5344CB8AC3E}">
        <p14:creationId xmlns:p14="http://schemas.microsoft.com/office/powerpoint/2010/main" val="11049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1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3" grpId="1"/>
      <p:bldP spid="14343" grpId="2"/>
      <p:bldP spid="143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172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sz="3600" b="1" u="sng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3600" b="1" u="sng" dirty="0" smtClean="0">
                <a:solidFill>
                  <a:srgbClr val="FFFF00"/>
                </a:solidFill>
              </a:rPr>
              <a:t>Mechanical Advantage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is how much more force you can get out of a simple machine. The main advantage of using a simple machine is to multiply your force so you can do more </a:t>
            </a:r>
            <a:r>
              <a:rPr lang="en-US" sz="3600" b="1" dirty="0" smtClean="0">
                <a:solidFill>
                  <a:srgbClr val="FF0000"/>
                </a:solidFill>
              </a:rPr>
              <a:t>work </a:t>
            </a:r>
            <a:r>
              <a:rPr lang="en-US" sz="3600" b="1" dirty="0" smtClean="0">
                <a:solidFill>
                  <a:schemeClr val="tx1"/>
                </a:solidFill>
              </a:rPr>
              <a:t>with less effort</a:t>
            </a:r>
          </a:p>
          <a:p>
            <a:pPr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Two Types of Work: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Work input </a:t>
            </a:r>
            <a:r>
              <a:rPr lang="en-US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is the amount of work done </a:t>
            </a:r>
            <a:r>
              <a:rPr lang="en-US" altLang="en-US" sz="3200" b="1" u="sng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on </a:t>
            </a:r>
            <a:r>
              <a:rPr lang="en-US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a machine. </a:t>
            </a:r>
          </a:p>
          <a:p>
            <a:pPr marL="457200" lvl="1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en-US" sz="3200" b="1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Work output </a:t>
            </a:r>
            <a:r>
              <a:rPr lang="en-US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is the amount of work done </a:t>
            </a:r>
            <a:r>
              <a:rPr lang="en-US" altLang="en-US" sz="3200" b="1" u="sng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by</a:t>
            </a:r>
            <a:r>
              <a:rPr lang="en-US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rPr>
              <a:t> a machine.</a:t>
            </a:r>
          </a:p>
          <a:p>
            <a:pPr>
              <a:defRPr/>
            </a:pPr>
            <a:endParaRPr lang="en-US" sz="51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endParaRPr lang="en-US" sz="5100" b="1" u="sng" dirty="0" smtClean="0">
              <a:solidFill>
                <a:srgbClr val="FFFF00"/>
              </a:solidFill>
            </a:endParaRPr>
          </a:p>
          <a:p>
            <a:endParaRPr lang="en-US" sz="5100" b="1" dirty="0" smtClean="0">
              <a:solidFill>
                <a:schemeClr val="tx1"/>
              </a:solidFill>
            </a:endParaRPr>
          </a:p>
          <a:p>
            <a:pPr marL="1571400" lvl="8" indent="0">
              <a:buNone/>
            </a:pPr>
            <a:endParaRPr lang="en-US" sz="5100" b="1" dirty="0" smtClean="0">
              <a:solidFill>
                <a:schemeClr val="tx1"/>
              </a:solidFill>
            </a:endParaRPr>
          </a:p>
          <a:p>
            <a:endParaRPr lang="en-US" sz="4600" dirty="0" smtClean="0"/>
          </a:p>
          <a:p>
            <a:pPr marL="1371600" lvl="3" indent="0">
              <a:buNone/>
            </a:pPr>
            <a:endParaRPr lang="en-US" sz="2200" dirty="0" smtClean="0"/>
          </a:p>
          <a:p>
            <a:pPr marL="1828800" lvl="4" indent="0">
              <a:lnSpc>
                <a:spcPct val="100000"/>
              </a:lnSpc>
              <a:buNone/>
            </a:pPr>
            <a:endParaRPr lang="en-US" sz="2800" dirty="0" smtClean="0"/>
          </a:p>
          <a:p>
            <a:pPr marL="1828800" lvl="4" indent="0">
              <a:lnSpc>
                <a:spcPct val="100000"/>
              </a:lnSpc>
              <a:buNone/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04800"/>
            <a:ext cx="8229600" cy="533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Mechanical Advantage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86800" cy="8381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Calculating Mechanical Advantage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638800"/>
          </a:xfrm>
        </p:spPr>
        <p:txBody>
          <a:bodyPr/>
          <a:lstStyle/>
          <a:p>
            <a:pPr lvl="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</a:pPr>
            <a:r>
              <a:rPr lang="en-US" sz="3600" b="1" kern="1200" dirty="0" smtClean="0">
                <a:solidFill>
                  <a:srgbClr val="FFFF00"/>
                </a:solidFill>
                <a:latin typeface="Calibri Light" panose="020F0302020204030204"/>
                <a:ea typeface="+mn-ea"/>
              </a:rPr>
              <a:t>Remember</a:t>
            </a:r>
            <a:r>
              <a:rPr lang="en-US" sz="3600" b="1" kern="1200" dirty="0">
                <a:solidFill>
                  <a:srgbClr val="FFFF00"/>
                </a:solidFill>
                <a:latin typeface="Calibri Light" panose="020F0302020204030204"/>
                <a:ea typeface="+mn-ea"/>
              </a:rPr>
              <a:t>…. </a:t>
            </a:r>
          </a:p>
          <a:p>
            <a:pPr marL="91440" lvl="0" indent="-9144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Input is what the MACHINE does</a:t>
            </a:r>
          </a:p>
          <a:p>
            <a:pPr marL="91440" lvl="0" indent="-9144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Output is what YOU </a:t>
            </a:r>
            <a:r>
              <a:rPr lang="en-US" sz="36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do</a:t>
            </a:r>
          </a:p>
          <a:p>
            <a:pPr marL="91440" lvl="0" indent="-91440" algn="l" eaLnBrk="1" fontAlgn="auto" hangingPunct="1"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 "/>
            </a:pPr>
            <a:r>
              <a:rPr lang="en-US" sz="3600" b="1" u="sng" kern="1200" dirty="0">
                <a:solidFill>
                  <a:srgbClr val="FFFF00"/>
                </a:solidFill>
                <a:latin typeface="Calibri Light" panose="020F0302020204030204"/>
                <a:ea typeface="+mn-ea"/>
              </a:rPr>
              <a:t>Formula:  </a:t>
            </a:r>
            <a:r>
              <a:rPr lang="en-US" sz="36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Mechanical Advantage = </a:t>
            </a:r>
            <a:r>
              <a:rPr lang="en-US" b="1" u="sng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output </a:t>
            </a:r>
            <a:r>
              <a:rPr lang="en-US" b="1" u="sng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force</a:t>
            </a:r>
          </a:p>
          <a:p>
            <a:pPr lvl="4" algn="l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sz="32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            </a:t>
            </a:r>
            <a:r>
              <a:rPr lang="en-US" sz="32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                                       </a:t>
            </a:r>
            <a:r>
              <a:rPr lang="en-US" sz="32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input </a:t>
            </a:r>
            <a:r>
              <a:rPr lang="en-US" sz="32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force</a:t>
            </a:r>
          </a:p>
          <a:p>
            <a:pPr lvl="4" algn="l" eaLnBrk="1" fontAlgn="auto" hangingPunct="1">
              <a:spcBef>
                <a:spcPts val="600"/>
              </a:spcBef>
              <a:spcAft>
                <a:spcPts val="0"/>
              </a:spcAft>
            </a:pPr>
            <a:endParaRPr lang="en-US" sz="3200" b="1" kern="1200" dirty="0">
              <a:solidFill>
                <a:prstClr val="white"/>
              </a:solidFill>
              <a:latin typeface="Calibri Light" panose="020F0302020204030204"/>
              <a:ea typeface="+mn-ea"/>
            </a:endParaRPr>
          </a:p>
          <a:p>
            <a:pPr marL="91440" lvl="0" indent="-9144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 "/>
            </a:pPr>
            <a:r>
              <a:rPr lang="en-US" sz="3600" b="1" kern="1200" dirty="0">
                <a:solidFill>
                  <a:srgbClr val="FFFF00"/>
                </a:solidFill>
                <a:latin typeface="Calibri Light" panose="020F0302020204030204"/>
                <a:ea typeface="+mn-ea"/>
              </a:rPr>
              <a:t>For example</a:t>
            </a:r>
            <a:r>
              <a:rPr lang="en-US" sz="3600" b="1" kern="1200" dirty="0">
                <a:solidFill>
                  <a:srgbClr val="549E39"/>
                </a:solidFill>
                <a:latin typeface="Calibri Light" panose="020F0302020204030204"/>
                <a:ea typeface="+mn-ea"/>
              </a:rPr>
              <a:t>: </a:t>
            </a: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if you put in 10 </a:t>
            </a:r>
            <a:r>
              <a:rPr lang="en-US" sz="3600" b="1" kern="1200" dirty="0" err="1">
                <a:solidFill>
                  <a:prstClr val="white"/>
                </a:solidFill>
                <a:latin typeface="Calibri Light" panose="020F0302020204030204"/>
                <a:ea typeface="+mn-ea"/>
              </a:rPr>
              <a:t>Newtons</a:t>
            </a: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 of force into a machine and it puts out 80 </a:t>
            </a:r>
            <a:r>
              <a:rPr lang="en-US" sz="3600" b="1" kern="1200" dirty="0" err="1">
                <a:solidFill>
                  <a:prstClr val="white"/>
                </a:solidFill>
                <a:latin typeface="Calibri Light" panose="020F0302020204030204"/>
                <a:ea typeface="+mn-ea"/>
              </a:rPr>
              <a:t>Newtons</a:t>
            </a: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 of work your mechanical advantage: </a:t>
            </a:r>
            <a:r>
              <a:rPr lang="en-US" sz="3600" b="1" u="sng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80 </a:t>
            </a:r>
            <a:r>
              <a:rPr lang="en-US" sz="3600" b="1" kern="1200" dirty="0">
                <a:solidFill>
                  <a:prstClr val="white"/>
                </a:solidFill>
                <a:latin typeface="Calibri Light" panose="020F0302020204030204"/>
                <a:ea typeface="+mn-ea"/>
              </a:rPr>
              <a:t>= </a:t>
            </a:r>
            <a:r>
              <a:rPr lang="en-US" sz="36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8</a:t>
            </a:r>
          </a:p>
          <a:p>
            <a:pPr marL="3749040" lvl="8" indent="-91440" algn="l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 "/>
            </a:pPr>
            <a:r>
              <a:rPr lang="en-US" sz="24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                                     </a:t>
            </a:r>
            <a:r>
              <a:rPr lang="en-US" sz="3600" b="1" kern="1200" dirty="0" smtClean="0">
                <a:solidFill>
                  <a:prstClr val="white"/>
                </a:solidFill>
                <a:latin typeface="Calibri Light" panose="020F0302020204030204"/>
                <a:ea typeface="+mn-ea"/>
              </a:rPr>
              <a:t>10</a:t>
            </a:r>
          </a:p>
          <a:p>
            <a:pPr marL="91440" lvl="0" indent="-9144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 "/>
            </a:pPr>
            <a:endParaRPr lang="en-US" sz="4300" b="1" u="sng" kern="1200" dirty="0">
              <a:solidFill>
                <a:prstClr val="white"/>
              </a:solidFill>
              <a:latin typeface="Calibri Light" panose="020F0302020204030204"/>
              <a:ea typeface="+mn-ea"/>
            </a:endParaRPr>
          </a:p>
          <a:p>
            <a:pPr marL="91440" lvl="0" indent="-91440" algn="l" eaLnBrk="1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8050">
              <a:srgbClr val="006600"/>
            </a:gs>
            <a:gs pos="0">
              <a:srgbClr val="008000"/>
            </a:gs>
            <a:gs pos="50000">
              <a:srgbClr val="005E00"/>
            </a:gs>
            <a:gs pos="100000">
              <a:srgbClr val="003B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0000"/>
                </a:solidFill>
              </a:rPr>
              <a:t>Mechanical </a:t>
            </a:r>
            <a:r>
              <a:rPr lang="en-US" sz="4000" dirty="0" err="1">
                <a:solidFill>
                  <a:srgbClr val="FF0000"/>
                </a:solidFill>
              </a:rPr>
              <a:t>Advantage:What</a:t>
            </a:r>
            <a:r>
              <a:rPr lang="en-US" sz="4000" dirty="0">
                <a:solidFill>
                  <a:srgbClr val="FF0000"/>
                </a:solidFill>
              </a:rPr>
              <a:t> does it mean?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Mechanical Advantage = 1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9900"/>
                </a:solidFill>
              </a:rPr>
              <a:t>There is no advantage to using the machine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Mechanical Advantage &gt; 1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9900"/>
                </a:solidFill>
              </a:rPr>
              <a:t>The machine makes work easier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Mechanical Advantage &lt; 1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9900"/>
                </a:solidFill>
              </a:rPr>
              <a:t>The machine makes work harder</a:t>
            </a:r>
          </a:p>
        </p:txBody>
      </p:sp>
    </p:spTree>
    <p:extLst>
      <p:ext uri="{BB962C8B-B14F-4D97-AF65-F5344CB8AC3E}">
        <p14:creationId xmlns:p14="http://schemas.microsoft.com/office/powerpoint/2010/main" val="2749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43B33"/>
      </a:dk2>
      <a:lt2>
        <a:srgbClr val="BFD4C6"/>
      </a:lt2>
      <a:accent1>
        <a:srgbClr val="549E39"/>
      </a:accent1>
      <a:accent2>
        <a:srgbClr val="C7D157"/>
      </a:accent2>
      <a:accent3>
        <a:srgbClr val="F08F1C"/>
      </a:accent3>
      <a:accent4>
        <a:srgbClr val="D05745"/>
      </a:accent4>
      <a:accent5>
        <a:srgbClr val="558569"/>
      </a:accent5>
      <a:accent6>
        <a:srgbClr val="5E99A4"/>
      </a:accent6>
      <a:hlink>
        <a:srgbClr val="00AAD8"/>
      </a:hlink>
      <a:folHlink>
        <a:srgbClr val="6B6B6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5118000A-40C1-40FE-8820-3652223334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3792</TotalTime>
  <Words>260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 Light</vt:lpstr>
      <vt:lpstr>Default Design</vt:lpstr>
      <vt:lpstr>Metropolitan</vt:lpstr>
      <vt:lpstr>Mechanical Advantage</vt:lpstr>
      <vt:lpstr>What is a machine?</vt:lpstr>
      <vt:lpstr>Which is easier?</vt:lpstr>
      <vt:lpstr>Which is easier?</vt:lpstr>
      <vt:lpstr>PowerPoint Presentation</vt:lpstr>
      <vt:lpstr>Calculating Mechanical Advantage</vt:lpstr>
      <vt:lpstr>Mechanical Advantage:What does it mean?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Lowden, Troy C.</cp:lastModifiedBy>
  <cp:revision>11</cp:revision>
  <cp:lastPrinted>2017-01-19T21:04:51Z</cp:lastPrinted>
  <dcterms:created xsi:type="dcterms:W3CDTF">2014-10-24T12:07:43Z</dcterms:created>
  <dcterms:modified xsi:type="dcterms:W3CDTF">2018-01-16T14:49:54Z</dcterms:modified>
</cp:coreProperties>
</file>