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73" r:id="rId6"/>
    <p:sldId id="274" r:id="rId7"/>
    <p:sldId id="263" r:id="rId8"/>
    <p:sldId id="272" r:id="rId9"/>
    <p:sldId id="265" r:id="rId10"/>
    <p:sldId id="268" r:id="rId11"/>
    <p:sldId id="269"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3" d="100"/>
          <a:sy n="73"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25BC26-8274-4129-BCB2-A1DB5F533816}" type="datetimeFigureOut">
              <a:rPr lang="en-US" smtClean="0"/>
              <a:t>12/12/2017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09FBC-7661-482B-826D-90FB77706ECA}" type="slidenum">
              <a:rPr lang="en-US" smtClean="0"/>
              <a:t>‹#›</a:t>
            </a:fld>
            <a:endParaRPr lang="en-US"/>
          </a:p>
        </p:txBody>
      </p:sp>
    </p:spTree>
    <p:extLst>
      <p:ext uri="{BB962C8B-B14F-4D97-AF65-F5344CB8AC3E}">
        <p14:creationId xmlns:p14="http://schemas.microsoft.com/office/powerpoint/2010/main" val="3565651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t>
            </a:r>
            <a:r>
              <a:rPr lang="en-US" dirty="0" err="1" smtClean="0"/>
              <a:t>Brainpop</a:t>
            </a:r>
            <a:r>
              <a:rPr lang="en-US" dirty="0" smtClean="0"/>
              <a:t>-</a:t>
            </a:r>
            <a:r>
              <a:rPr lang="en-US" baseline="0" dirty="0" smtClean="0"/>
              <a:t> Force after this slide</a:t>
            </a:r>
            <a:endParaRPr lang="en-US" dirty="0"/>
          </a:p>
        </p:txBody>
      </p:sp>
      <p:sp>
        <p:nvSpPr>
          <p:cNvPr id="4" name="Slide Number Placeholder 3"/>
          <p:cNvSpPr>
            <a:spLocks noGrp="1"/>
          </p:cNvSpPr>
          <p:nvPr>
            <p:ph type="sldNum" sz="quarter" idx="10"/>
          </p:nvPr>
        </p:nvSpPr>
        <p:spPr/>
        <p:txBody>
          <a:bodyPr/>
          <a:lstStyle/>
          <a:p>
            <a:fld id="{00EA2463-3D84-2943-844D-1E13021EA3E5}" type="slidenum">
              <a:rPr lang="en-US" smtClean="0"/>
              <a:pPr/>
              <a:t>2</a:t>
            </a:fld>
            <a:endParaRPr lang="en-US"/>
          </a:p>
        </p:txBody>
      </p:sp>
    </p:spTree>
    <p:extLst>
      <p:ext uri="{BB962C8B-B14F-4D97-AF65-F5344CB8AC3E}">
        <p14:creationId xmlns:p14="http://schemas.microsoft.com/office/powerpoint/2010/main" val="398327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more paper clips on the other end of the string,</a:t>
            </a:r>
            <a:r>
              <a:rPr lang="en-US" baseline="0" dirty="0" smtClean="0"/>
              <a:t> the faster the motion of the paper clip on the table.</a:t>
            </a:r>
          </a:p>
          <a:p>
            <a:endParaRPr lang="en-US" dirty="0"/>
          </a:p>
        </p:txBody>
      </p:sp>
      <p:sp>
        <p:nvSpPr>
          <p:cNvPr id="4" name="Slide Number Placeholder 3"/>
          <p:cNvSpPr>
            <a:spLocks noGrp="1"/>
          </p:cNvSpPr>
          <p:nvPr>
            <p:ph type="sldNum" sz="quarter" idx="10"/>
          </p:nvPr>
        </p:nvSpPr>
        <p:spPr/>
        <p:txBody>
          <a:bodyPr/>
          <a:lstStyle/>
          <a:p>
            <a:fld id="{0EB73E26-E456-A34E-9338-246EC081B38A}" type="slidenum">
              <a:rPr lang="en-US" smtClean="0"/>
              <a:pPr/>
              <a:t>8</a:t>
            </a:fld>
            <a:endParaRPr lang="en-US"/>
          </a:p>
        </p:txBody>
      </p:sp>
    </p:spTree>
    <p:extLst>
      <p:ext uri="{BB962C8B-B14F-4D97-AF65-F5344CB8AC3E}">
        <p14:creationId xmlns:p14="http://schemas.microsoft.com/office/powerpoint/2010/main" val="665938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Gravity is not just between the Earth</a:t>
            </a:r>
            <a:r>
              <a:rPr lang="en-US" baseline="0" dirty="0" smtClean="0"/>
              <a:t> and other objects. There is also a pull between the Sun and the moon for example. The force of gravity between dust and gas particles in space helped form the solar system.</a:t>
            </a:r>
            <a:endParaRPr lang="en-US" dirty="0"/>
          </a:p>
        </p:txBody>
      </p:sp>
      <p:sp>
        <p:nvSpPr>
          <p:cNvPr id="4" name="Slide Number Placeholder 3"/>
          <p:cNvSpPr>
            <a:spLocks noGrp="1"/>
          </p:cNvSpPr>
          <p:nvPr>
            <p:ph type="sldNum" sz="quarter" idx="10"/>
          </p:nvPr>
        </p:nvSpPr>
        <p:spPr/>
        <p:txBody>
          <a:bodyPr/>
          <a:lstStyle/>
          <a:p>
            <a:fld id="{B8216EC2-6A42-AC4A-BB43-3858E8B3E4FF}" type="slidenum">
              <a:rPr lang="en-US" smtClean="0"/>
              <a:pPr/>
              <a:t>9</a:t>
            </a:fld>
            <a:endParaRPr lang="en-US"/>
          </a:p>
        </p:txBody>
      </p:sp>
    </p:spTree>
    <p:extLst>
      <p:ext uri="{BB962C8B-B14F-4D97-AF65-F5344CB8AC3E}">
        <p14:creationId xmlns:p14="http://schemas.microsoft.com/office/powerpoint/2010/main" val="1857962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a:t>
            </a:r>
            <a:r>
              <a:rPr lang="en-US" baseline="0" dirty="0" smtClean="0"/>
              <a:t> were to ride down on an elevator and step on a scale you would weigh less but you would still have the same mass</a:t>
            </a:r>
            <a:endParaRPr lang="en-US" dirty="0"/>
          </a:p>
        </p:txBody>
      </p:sp>
      <p:sp>
        <p:nvSpPr>
          <p:cNvPr id="4" name="Slide Number Placeholder 3"/>
          <p:cNvSpPr>
            <a:spLocks noGrp="1"/>
          </p:cNvSpPr>
          <p:nvPr>
            <p:ph type="sldNum" sz="quarter" idx="10"/>
          </p:nvPr>
        </p:nvSpPr>
        <p:spPr/>
        <p:txBody>
          <a:bodyPr/>
          <a:lstStyle/>
          <a:p>
            <a:fld id="{B8216EC2-6A42-AC4A-BB43-3858E8B3E4FF}" type="slidenum">
              <a:rPr lang="en-US" smtClean="0"/>
              <a:pPr/>
              <a:t>10</a:t>
            </a:fld>
            <a:endParaRPr lang="en-US"/>
          </a:p>
        </p:txBody>
      </p:sp>
    </p:spTree>
    <p:extLst>
      <p:ext uri="{BB962C8B-B14F-4D97-AF65-F5344CB8AC3E}">
        <p14:creationId xmlns:p14="http://schemas.microsoft.com/office/powerpoint/2010/main" val="41210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3238464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73760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0235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1401824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74788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2536598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1109668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118268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320009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8CBB33-CCE3-488A-A3EF-33396C659398}"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160379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8CBB33-CCE3-488A-A3EF-33396C659398}"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143072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8CBB33-CCE3-488A-A3EF-33396C659398}" type="datetimeFigureOut">
              <a:rPr lang="en-US" smtClean="0"/>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4110597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8CBB33-CCE3-488A-A3EF-33396C659398}" type="datetimeFigureOut">
              <a:rPr lang="en-US" smtClean="0"/>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164644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CBB33-CCE3-488A-A3EF-33396C659398}" type="datetimeFigureOut">
              <a:rPr lang="en-US" smtClean="0"/>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1485873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58CBB33-CCE3-488A-A3EF-33396C659398}"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343261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8CBB33-CCE3-488A-A3EF-33396C659398}"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5A8EA-6230-43CF-AC66-3ED490265E1C}" type="slidenum">
              <a:rPr lang="en-US" smtClean="0"/>
              <a:t>‹#›</a:t>
            </a:fld>
            <a:endParaRPr lang="en-US"/>
          </a:p>
        </p:txBody>
      </p:sp>
    </p:spTree>
    <p:extLst>
      <p:ext uri="{BB962C8B-B14F-4D97-AF65-F5344CB8AC3E}">
        <p14:creationId xmlns:p14="http://schemas.microsoft.com/office/powerpoint/2010/main" val="3658318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8CBB33-CCE3-488A-A3EF-33396C659398}" type="datetimeFigureOut">
              <a:rPr lang="en-US" smtClean="0"/>
              <a:t>12/12/2017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B35A8EA-6230-43CF-AC66-3ED490265E1C}" type="slidenum">
              <a:rPr lang="en-US" smtClean="0"/>
              <a:t>‹#›</a:t>
            </a:fld>
            <a:endParaRPr lang="en-US"/>
          </a:p>
        </p:txBody>
      </p:sp>
    </p:spTree>
    <p:extLst>
      <p:ext uri="{BB962C8B-B14F-4D97-AF65-F5344CB8AC3E}">
        <p14:creationId xmlns:p14="http://schemas.microsoft.com/office/powerpoint/2010/main" val="3971566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Forces/Introduction to Newton’s 3 Laws of Motion</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77335" y="1930400"/>
            <a:ext cx="8858552" cy="4325081"/>
          </a:xfrm>
        </p:spPr>
      </p:pic>
    </p:spTree>
    <p:extLst>
      <p:ext uri="{BB962C8B-B14F-4D97-AF65-F5344CB8AC3E}">
        <p14:creationId xmlns:p14="http://schemas.microsoft.com/office/powerpoint/2010/main" val="3442845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Weight </a:t>
            </a:r>
            <a:r>
              <a:rPr lang="en-US" sz="6000" dirty="0" err="1"/>
              <a:t>vs</a:t>
            </a:r>
            <a:r>
              <a:rPr lang="en-US" sz="6000" dirty="0"/>
              <a:t> Mass</a:t>
            </a:r>
          </a:p>
        </p:txBody>
      </p:sp>
      <p:sp>
        <p:nvSpPr>
          <p:cNvPr id="3" name="Content Placeholder 2"/>
          <p:cNvSpPr>
            <a:spLocks noGrp="1"/>
          </p:cNvSpPr>
          <p:nvPr>
            <p:ph idx="1"/>
          </p:nvPr>
        </p:nvSpPr>
        <p:spPr>
          <a:xfrm>
            <a:off x="1524000" y="1557049"/>
            <a:ext cx="9144000" cy="4933079"/>
          </a:xfrm>
        </p:spPr>
        <p:txBody>
          <a:bodyPr>
            <a:normAutofit/>
          </a:bodyPr>
          <a:lstStyle/>
          <a:p>
            <a:r>
              <a:rPr lang="en-US" sz="3600" dirty="0">
                <a:solidFill>
                  <a:schemeClr val="tx1"/>
                </a:solidFill>
              </a:rPr>
              <a:t>Weight and mass aren’t the same things!</a:t>
            </a:r>
          </a:p>
          <a:p>
            <a:r>
              <a:rPr lang="en-US" sz="3600" dirty="0">
                <a:solidFill>
                  <a:schemeClr val="tx1"/>
                </a:solidFill>
              </a:rPr>
              <a:t>Mass = how much matter something contains</a:t>
            </a:r>
          </a:p>
          <a:p>
            <a:r>
              <a:rPr lang="en-US" sz="3600" dirty="0">
                <a:solidFill>
                  <a:schemeClr val="tx1"/>
                </a:solidFill>
              </a:rPr>
              <a:t>Weight = force of gravity on an object</a:t>
            </a:r>
          </a:p>
          <a:p>
            <a:r>
              <a:rPr lang="en-US" sz="3600" dirty="0">
                <a:solidFill>
                  <a:schemeClr val="tx1"/>
                </a:solidFill>
              </a:rPr>
              <a:t>Weight can change based on location (on the Earth, on the moon, in space, </a:t>
            </a:r>
            <a:r>
              <a:rPr lang="en-US" sz="3600" dirty="0" err="1">
                <a:solidFill>
                  <a:schemeClr val="tx1"/>
                </a:solidFill>
              </a:rPr>
              <a:t>etc</a:t>
            </a:r>
            <a:r>
              <a:rPr lang="en-US" sz="3600" dirty="0">
                <a:solidFill>
                  <a:schemeClr val="tx1"/>
                </a:solidFill>
              </a:rPr>
              <a:t>)</a:t>
            </a:r>
          </a:p>
        </p:txBody>
      </p:sp>
    </p:spTree>
    <p:extLst>
      <p:ext uri="{BB962C8B-B14F-4D97-AF65-F5344CB8AC3E}">
        <p14:creationId xmlns:p14="http://schemas.microsoft.com/office/powerpoint/2010/main" val="1843709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Friction</a:t>
            </a:r>
          </a:p>
        </p:txBody>
      </p:sp>
      <p:sp>
        <p:nvSpPr>
          <p:cNvPr id="3" name="Content Placeholder 2"/>
          <p:cNvSpPr>
            <a:spLocks noGrp="1"/>
          </p:cNvSpPr>
          <p:nvPr>
            <p:ph idx="1"/>
          </p:nvPr>
        </p:nvSpPr>
        <p:spPr>
          <a:xfrm>
            <a:off x="1524000" y="1417638"/>
            <a:ext cx="9144000" cy="5440362"/>
          </a:xfrm>
        </p:spPr>
        <p:txBody>
          <a:bodyPr>
            <a:normAutofit/>
          </a:bodyPr>
          <a:lstStyle/>
          <a:p>
            <a:r>
              <a:rPr lang="en-US" sz="2400" dirty="0" smtClean="0">
                <a:solidFill>
                  <a:srgbClr val="FF0000"/>
                </a:solidFill>
              </a:rPr>
              <a:t>FRICTION = force that resists the motion between two surfaces in contact.</a:t>
            </a:r>
          </a:p>
          <a:p>
            <a:r>
              <a:rPr lang="en-US" sz="2400" dirty="0" smtClean="0">
                <a:solidFill>
                  <a:srgbClr val="FF0000"/>
                </a:solidFill>
              </a:rPr>
              <a:t>Friction between two surfaces depends on:</a:t>
            </a:r>
          </a:p>
          <a:p>
            <a:pPr lvl="1"/>
            <a:r>
              <a:rPr lang="en-US" sz="2400" dirty="0" smtClean="0">
                <a:solidFill>
                  <a:srgbClr val="FF0000"/>
                </a:solidFill>
              </a:rPr>
              <a:t>The material. Certain materials cause more friction (carpet, gravel, and sand) compared to surfaces such as ice</a:t>
            </a:r>
            <a:r>
              <a:rPr lang="en-US" sz="2400" dirty="0">
                <a:solidFill>
                  <a:srgbClr val="FF0000"/>
                </a:solidFill>
              </a:rPr>
              <a:t> </a:t>
            </a:r>
            <a:r>
              <a:rPr lang="en-US" sz="2400" dirty="0" smtClean="0">
                <a:solidFill>
                  <a:srgbClr val="FF0000"/>
                </a:solidFill>
              </a:rPr>
              <a:t>and hardwood floors.</a:t>
            </a:r>
          </a:p>
          <a:p>
            <a:pPr lvl="1"/>
            <a:r>
              <a:rPr lang="en-US" sz="2400" dirty="0">
                <a:solidFill>
                  <a:srgbClr val="FF0000"/>
                </a:solidFill>
              </a:rPr>
              <a:t>M</a:t>
            </a:r>
            <a:r>
              <a:rPr lang="en-US" sz="2400" dirty="0" smtClean="0">
                <a:solidFill>
                  <a:srgbClr val="FF0000"/>
                </a:solidFill>
              </a:rPr>
              <a:t>otion. It’s easier to apply force to an object once it’s in motion than to apply force when it is stopped. MORE MOTION = LESS FRICTION</a:t>
            </a:r>
          </a:p>
          <a:p>
            <a:pPr lvl="1"/>
            <a:r>
              <a:rPr lang="en-US" sz="2400" dirty="0" smtClean="0">
                <a:solidFill>
                  <a:srgbClr val="FF0000"/>
                </a:solidFill>
              </a:rPr>
              <a:t>Pressure. The harder two surfaces are pushed together, the more difficult it is for them to slide over each other. MORE PRESSURE = MORE FRICTION</a:t>
            </a:r>
          </a:p>
          <a:p>
            <a:endParaRPr lang="en-US" dirty="0"/>
          </a:p>
        </p:txBody>
      </p:sp>
    </p:spTree>
    <p:extLst>
      <p:ext uri="{BB962C8B-B14F-4D97-AF65-F5344CB8AC3E}">
        <p14:creationId xmlns:p14="http://schemas.microsoft.com/office/powerpoint/2010/main" val="1205569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97188"/>
            <a:ext cx="8229600" cy="1143000"/>
          </a:xfrm>
        </p:spPr>
        <p:txBody>
          <a:bodyPr>
            <a:normAutofit/>
          </a:bodyPr>
          <a:lstStyle/>
          <a:p>
            <a:r>
              <a:rPr lang="en-US" sz="6000" dirty="0"/>
              <a:t>Friction and Heat</a:t>
            </a:r>
          </a:p>
        </p:txBody>
      </p:sp>
      <p:sp>
        <p:nvSpPr>
          <p:cNvPr id="3" name="Content Placeholder 2"/>
          <p:cNvSpPr>
            <a:spLocks noGrp="1"/>
          </p:cNvSpPr>
          <p:nvPr>
            <p:ph idx="1"/>
          </p:nvPr>
        </p:nvSpPr>
        <p:spPr>
          <a:xfrm>
            <a:off x="1524000" y="1324698"/>
            <a:ext cx="9144000" cy="5440362"/>
          </a:xfrm>
        </p:spPr>
        <p:txBody>
          <a:bodyPr>
            <a:noAutofit/>
          </a:bodyPr>
          <a:lstStyle/>
          <a:p>
            <a:r>
              <a:rPr lang="en-US" sz="3200" dirty="0">
                <a:solidFill>
                  <a:srgbClr val="FF0000"/>
                </a:solidFill>
              </a:rPr>
              <a:t>Friction between surfaces produces heat.</a:t>
            </a:r>
          </a:p>
          <a:p>
            <a:r>
              <a:rPr lang="en-US" sz="3200" dirty="0" smtClean="0">
                <a:solidFill>
                  <a:srgbClr val="FF0000"/>
                </a:solidFill>
              </a:rPr>
              <a:t>The greater the friction the greater the heat</a:t>
            </a:r>
            <a:endParaRPr lang="en-US" sz="3200" dirty="0">
              <a:solidFill>
                <a:srgbClr val="FF0000"/>
              </a:solidFill>
            </a:endParaRPr>
          </a:p>
          <a:p>
            <a:r>
              <a:rPr lang="en-US" sz="3200" dirty="0">
                <a:solidFill>
                  <a:srgbClr val="FF0000"/>
                </a:solidFill>
              </a:rPr>
              <a:t>This is because the molecules are speeding up. The faster they move, the temperature increases.</a:t>
            </a:r>
          </a:p>
          <a:p>
            <a:r>
              <a:rPr lang="en-US" sz="3200" dirty="0">
                <a:solidFill>
                  <a:schemeClr val="tx1"/>
                </a:solidFill>
              </a:rPr>
              <a:t>This can be intense- you can rub two sticks together and start a fire if you rub them fast enough. If there isn’t oil to lubricate (reduce friction) parts of your car, it can overheat and stop working.</a:t>
            </a:r>
          </a:p>
        </p:txBody>
      </p:sp>
    </p:spTree>
    <p:extLst>
      <p:ext uri="{BB962C8B-B14F-4D97-AF65-F5344CB8AC3E}">
        <p14:creationId xmlns:p14="http://schemas.microsoft.com/office/powerpoint/2010/main" val="981743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Air Resistance</a:t>
            </a:r>
          </a:p>
        </p:txBody>
      </p:sp>
      <p:sp>
        <p:nvSpPr>
          <p:cNvPr id="3" name="Content Placeholder 2"/>
          <p:cNvSpPr>
            <a:spLocks noGrp="1"/>
          </p:cNvSpPr>
          <p:nvPr>
            <p:ph idx="1"/>
          </p:nvPr>
        </p:nvSpPr>
        <p:spPr>
          <a:xfrm>
            <a:off x="1524000" y="1600200"/>
            <a:ext cx="9144000" cy="5257800"/>
          </a:xfrm>
        </p:spPr>
        <p:txBody>
          <a:bodyPr>
            <a:normAutofit/>
          </a:bodyPr>
          <a:lstStyle/>
          <a:p>
            <a:r>
              <a:rPr lang="en-US" sz="2800" dirty="0" smtClean="0">
                <a:solidFill>
                  <a:srgbClr val="FF0000"/>
                </a:solidFill>
              </a:rPr>
              <a:t>Air Resistance = the friction due to air</a:t>
            </a:r>
          </a:p>
          <a:p>
            <a:r>
              <a:rPr lang="en-US" sz="2800" dirty="0" smtClean="0">
                <a:solidFill>
                  <a:srgbClr val="FF0000"/>
                </a:solidFill>
              </a:rPr>
              <a:t>Air resistance depends on surface area and the speed of an object:</a:t>
            </a:r>
          </a:p>
          <a:p>
            <a:pPr lvl="1"/>
            <a:r>
              <a:rPr lang="en-US" sz="2800" dirty="0">
                <a:solidFill>
                  <a:schemeClr val="tx1"/>
                </a:solidFill>
              </a:rPr>
              <a:t>An object with larger SA comes into contact with more molecules as it moves than an object with smaller </a:t>
            </a:r>
            <a:r>
              <a:rPr lang="en-US" sz="2800" dirty="0">
                <a:solidFill>
                  <a:srgbClr val="FF0000"/>
                </a:solidFill>
              </a:rPr>
              <a:t>SA. INCREASED SA = INCREASED AIR RESISTANCE</a:t>
            </a:r>
          </a:p>
          <a:p>
            <a:pPr lvl="1"/>
            <a:r>
              <a:rPr lang="en-US" sz="2800" dirty="0">
                <a:solidFill>
                  <a:schemeClr val="tx1"/>
                </a:solidFill>
              </a:rPr>
              <a:t>The faster an object moves through the air, the more molecules it comes into contact with in a given amount of time. INCREASED </a:t>
            </a:r>
            <a:r>
              <a:rPr lang="en-US" sz="2800" dirty="0">
                <a:solidFill>
                  <a:srgbClr val="FF0000"/>
                </a:solidFill>
              </a:rPr>
              <a:t>SPEED = INCREASED AIR RESISTANCE</a:t>
            </a:r>
          </a:p>
        </p:txBody>
      </p:sp>
    </p:spTree>
    <p:extLst>
      <p:ext uri="{BB962C8B-B14F-4D97-AF65-F5344CB8AC3E}">
        <p14:creationId xmlns:p14="http://schemas.microsoft.com/office/powerpoint/2010/main" val="3016252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you </a:t>
            </a:r>
            <a:r>
              <a:rPr lang="en-US" b="1" dirty="0" smtClean="0"/>
              <a:t>change</a:t>
            </a:r>
            <a:r>
              <a:rPr lang="en-US" dirty="0" smtClean="0"/>
              <a:t> an object’s motion?</a:t>
            </a:r>
            <a:endParaRPr lang="en-US" dirty="0"/>
          </a:p>
        </p:txBody>
      </p:sp>
      <p:sp>
        <p:nvSpPr>
          <p:cNvPr id="3" name="Content Placeholder 2"/>
          <p:cNvSpPr>
            <a:spLocks noGrp="1"/>
          </p:cNvSpPr>
          <p:nvPr>
            <p:ph idx="1"/>
          </p:nvPr>
        </p:nvSpPr>
        <p:spPr>
          <a:xfrm>
            <a:off x="1524000" y="1746250"/>
            <a:ext cx="9144000" cy="5032375"/>
          </a:xfrm>
        </p:spPr>
        <p:txBody>
          <a:bodyPr>
            <a:normAutofit/>
          </a:bodyPr>
          <a:lstStyle/>
          <a:p>
            <a:pPr marL="514350" indent="-514350">
              <a:buFont typeface="+mj-lt"/>
              <a:buAutoNum type="arabicPeriod"/>
            </a:pPr>
            <a:r>
              <a:rPr lang="en-US" sz="3400" dirty="0"/>
              <a:t>Choose an object from your desk. Change its motion in several ways: </a:t>
            </a:r>
          </a:p>
          <a:p>
            <a:pPr lvl="1"/>
            <a:r>
              <a:rPr lang="en-US" sz="3400" dirty="0"/>
              <a:t>Not moving to moving</a:t>
            </a:r>
          </a:p>
          <a:p>
            <a:pPr lvl="1"/>
            <a:r>
              <a:rPr lang="en-US" sz="3400" dirty="0"/>
              <a:t>Moving to not moving</a:t>
            </a:r>
          </a:p>
          <a:p>
            <a:pPr lvl="1"/>
            <a:r>
              <a:rPr lang="en-US" sz="3400" dirty="0"/>
              <a:t>Moving to moving faster</a:t>
            </a:r>
          </a:p>
          <a:p>
            <a:pPr lvl="1"/>
            <a:r>
              <a:rPr lang="en-US" sz="3400" dirty="0"/>
              <a:t>Moving to moving in a different direction</a:t>
            </a:r>
          </a:p>
          <a:p>
            <a:pPr marL="514350" indent="-514350">
              <a:buFont typeface="+mj-lt"/>
              <a:buAutoNum type="arabicPeriod"/>
            </a:pPr>
            <a:r>
              <a:rPr lang="en-US" sz="3400" dirty="0"/>
              <a:t>Describe the actions you used to change the motion.</a:t>
            </a:r>
          </a:p>
        </p:txBody>
      </p:sp>
    </p:spTree>
    <p:extLst>
      <p:ext uri="{BB962C8B-B14F-4D97-AF65-F5344CB8AC3E}">
        <p14:creationId xmlns:p14="http://schemas.microsoft.com/office/powerpoint/2010/main" val="1239345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FORCE</a:t>
            </a:r>
          </a:p>
        </p:txBody>
      </p:sp>
      <p:sp>
        <p:nvSpPr>
          <p:cNvPr id="3" name="Content Placeholder 2"/>
          <p:cNvSpPr>
            <a:spLocks noGrp="1"/>
          </p:cNvSpPr>
          <p:nvPr>
            <p:ph idx="1"/>
          </p:nvPr>
        </p:nvSpPr>
        <p:spPr>
          <a:xfrm>
            <a:off x="1524000" y="1436914"/>
            <a:ext cx="9144000" cy="5421086"/>
          </a:xfrm>
        </p:spPr>
        <p:txBody>
          <a:bodyPr>
            <a:normAutofit lnSpcReduction="10000"/>
          </a:bodyPr>
          <a:lstStyle/>
          <a:p>
            <a:r>
              <a:rPr lang="en-US" sz="3600" dirty="0">
                <a:solidFill>
                  <a:srgbClr val="FF0000"/>
                </a:solidFill>
              </a:rPr>
              <a:t>Force = a push or pull</a:t>
            </a:r>
          </a:p>
          <a:p>
            <a:r>
              <a:rPr lang="en-US" sz="3600" dirty="0">
                <a:solidFill>
                  <a:srgbClr val="FF0000"/>
                </a:solidFill>
              </a:rPr>
              <a:t>Anytime you change the motion of an object, you use force.</a:t>
            </a:r>
          </a:p>
          <a:p>
            <a:r>
              <a:rPr lang="en-US" sz="3600" dirty="0"/>
              <a:t>Example: a pitcher throws a ball, the batter hits it, and a fan in the stands catches it. Each of these people uses force. The pitcher sets the ball in motion, the batter changes the direction of the ball’s motion, and the fan stops the ball’s motion.</a:t>
            </a:r>
          </a:p>
        </p:txBody>
      </p:sp>
    </p:spTree>
    <p:extLst>
      <p:ext uri="{BB962C8B-B14F-4D97-AF65-F5344CB8AC3E}">
        <p14:creationId xmlns:p14="http://schemas.microsoft.com/office/powerpoint/2010/main" val="2531954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Types of Force</a:t>
            </a:r>
          </a:p>
        </p:txBody>
      </p:sp>
      <p:sp>
        <p:nvSpPr>
          <p:cNvPr id="3" name="Content Placeholder 2"/>
          <p:cNvSpPr>
            <a:spLocks noGrp="1"/>
          </p:cNvSpPr>
          <p:nvPr>
            <p:ph idx="1"/>
          </p:nvPr>
        </p:nvSpPr>
        <p:spPr>
          <a:xfrm>
            <a:off x="1524000" y="1854926"/>
            <a:ext cx="9144000" cy="5003074"/>
          </a:xfrm>
        </p:spPr>
        <p:txBody>
          <a:bodyPr>
            <a:normAutofit/>
          </a:bodyPr>
          <a:lstStyle/>
          <a:p>
            <a:pPr marL="514350" indent="-514350">
              <a:buFont typeface="+mj-lt"/>
              <a:buAutoNum type="arabicPeriod"/>
            </a:pPr>
            <a:r>
              <a:rPr lang="en-US" sz="4800" dirty="0" smtClean="0"/>
              <a:t>Contact Force</a:t>
            </a:r>
          </a:p>
          <a:p>
            <a:pPr marL="514350" indent="-514350">
              <a:buFont typeface="+mj-lt"/>
              <a:buAutoNum type="arabicPeriod"/>
            </a:pPr>
            <a:r>
              <a:rPr lang="en-US" sz="4800" dirty="0" smtClean="0"/>
              <a:t>Gravity</a:t>
            </a:r>
          </a:p>
          <a:p>
            <a:pPr marL="514350" indent="-514350">
              <a:buFont typeface="+mj-lt"/>
              <a:buAutoNum type="arabicPeriod"/>
            </a:pPr>
            <a:r>
              <a:rPr lang="en-US" sz="4800" dirty="0" smtClean="0"/>
              <a:t>Friction</a:t>
            </a:r>
          </a:p>
        </p:txBody>
      </p:sp>
      <p:pic>
        <p:nvPicPr>
          <p:cNvPr id="4" name="Picture 3"/>
          <p:cNvPicPr>
            <a:picLocks noChangeAspect="1"/>
          </p:cNvPicPr>
          <p:nvPr/>
        </p:nvPicPr>
        <p:blipFill>
          <a:blip r:embed="rId2" cstate="screen"/>
          <a:stretch>
            <a:fillRect/>
          </a:stretch>
        </p:blipFill>
        <p:spPr>
          <a:xfrm>
            <a:off x="6096000" y="1854926"/>
            <a:ext cx="3847589" cy="4900230"/>
          </a:xfrm>
          <a:prstGeom prst="rect">
            <a:avLst/>
          </a:prstGeom>
        </p:spPr>
      </p:pic>
    </p:spTree>
    <p:extLst>
      <p:ext uri="{BB962C8B-B14F-4D97-AF65-F5344CB8AC3E}">
        <p14:creationId xmlns:p14="http://schemas.microsoft.com/office/powerpoint/2010/main" val="2742249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Forces</a:t>
            </a:r>
            <a:endParaRPr lang="en-US" dirty="0"/>
          </a:p>
        </p:txBody>
      </p:sp>
      <p:sp>
        <p:nvSpPr>
          <p:cNvPr id="6" name="Content Placeholder 5"/>
          <p:cNvSpPr>
            <a:spLocks noGrp="1"/>
          </p:cNvSpPr>
          <p:nvPr>
            <p:ph idx="1"/>
          </p:nvPr>
        </p:nvSpPr>
        <p:spPr>
          <a:xfrm>
            <a:off x="677334" y="1489167"/>
            <a:ext cx="8596668" cy="4552196"/>
          </a:xfrm>
        </p:spPr>
        <p:txBody>
          <a:bodyPr/>
          <a:lstStyle/>
          <a:p>
            <a:r>
              <a:rPr lang="en-US" sz="2400" dirty="0" smtClean="0">
                <a:solidFill>
                  <a:srgbClr val="FF0000"/>
                </a:solidFill>
              </a:rPr>
              <a:t>Equal forces acting on one object in opposite directions</a:t>
            </a:r>
          </a:p>
          <a:p>
            <a:r>
              <a:rPr lang="en-US" sz="2400" dirty="0" smtClean="0">
                <a:solidFill>
                  <a:srgbClr val="FF0000"/>
                </a:solidFill>
              </a:rPr>
              <a:t>Does not change the motion of an object (net force is 0)</a:t>
            </a:r>
            <a:endParaRPr lang="en-US" sz="2400" dirty="0">
              <a:solidFill>
                <a:srgbClr val="FF0000"/>
              </a:solidFill>
            </a:endParaRPr>
          </a:p>
          <a:p>
            <a:endParaRPr lang="en-US" dirty="0">
              <a:solidFill>
                <a:srgbClr val="FF0000"/>
              </a:solidFill>
            </a:endParaRPr>
          </a:p>
          <a:p>
            <a:endParaRPr lang="en-US" dirty="0"/>
          </a:p>
        </p:txBody>
      </p:sp>
      <p:pic>
        <p:nvPicPr>
          <p:cNvPr id="7" name="Picture 8" descr="02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268" y="2402873"/>
            <a:ext cx="3689361" cy="3527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u2l1d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9517" y="2402873"/>
            <a:ext cx="2075946" cy="3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963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27314"/>
          </a:xfrm>
        </p:spPr>
        <p:txBody>
          <a:bodyPr/>
          <a:lstStyle/>
          <a:p>
            <a:r>
              <a:rPr lang="en-US" dirty="0" smtClean="0"/>
              <a:t>Unbalanced Forces</a:t>
            </a:r>
            <a:endParaRPr lang="en-US" dirty="0"/>
          </a:p>
        </p:txBody>
      </p:sp>
      <p:sp>
        <p:nvSpPr>
          <p:cNvPr id="3" name="Content Placeholder 2"/>
          <p:cNvSpPr>
            <a:spLocks noGrp="1"/>
          </p:cNvSpPr>
          <p:nvPr>
            <p:ph idx="1"/>
          </p:nvPr>
        </p:nvSpPr>
        <p:spPr>
          <a:xfrm>
            <a:off x="677334" y="1436915"/>
            <a:ext cx="8596668" cy="4604448"/>
          </a:xfrm>
        </p:spPr>
        <p:txBody>
          <a:bodyPr/>
          <a:lstStyle/>
          <a:p>
            <a:r>
              <a:rPr lang="en-US" sz="2400" dirty="0" smtClean="0">
                <a:solidFill>
                  <a:srgbClr val="FF0000"/>
                </a:solidFill>
              </a:rPr>
              <a:t>Changes the motion of an object. It will speed up, slow down of change direction (acceleration)</a:t>
            </a:r>
          </a:p>
          <a:p>
            <a:r>
              <a:rPr lang="en-US" sz="2400" dirty="0" smtClean="0">
                <a:solidFill>
                  <a:srgbClr val="FF0000"/>
                </a:solidFill>
              </a:rPr>
              <a:t>Net force, </a:t>
            </a:r>
            <a:r>
              <a:rPr lang="en-US" sz="2400" dirty="0">
                <a:solidFill>
                  <a:srgbClr val="FF0000"/>
                </a:solidFill>
              </a:rPr>
              <a:t>the overall force acting on an object when all the forces are </a:t>
            </a:r>
            <a:r>
              <a:rPr lang="en-US" sz="2400" dirty="0" smtClean="0">
                <a:solidFill>
                  <a:srgbClr val="FF0000"/>
                </a:solidFill>
              </a:rPr>
              <a:t>combined, will be greater or less than 0</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2280" y="3619836"/>
            <a:ext cx="3228703" cy="2421527"/>
          </a:xfrm>
          <a:prstGeom prst="rect">
            <a:avLst/>
          </a:prstGeom>
        </p:spPr>
      </p:pic>
    </p:spTree>
    <p:extLst>
      <p:ext uri="{BB962C8B-B14F-4D97-AF65-F5344CB8AC3E}">
        <p14:creationId xmlns:p14="http://schemas.microsoft.com/office/powerpoint/2010/main" val="1083422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61703"/>
            <a:ext cx="9144000" cy="888273"/>
          </a:xfrm>
        </p:spPr>
        <p:txBody>
          <a:bodyPr>
            <a:normAutofit/>
          </a:bodyPr>
          <a:lstStyle/>
          <a:p>
            <a:r>
              <a:rPr lang="en-US" sz="5000" dirty="0"/>
              <a:t>Balanced </a:t>
            </a:r>
            <a:r>
              <a:rPr lang="en-US" sz="5000" dirty="0" err="1"/>
              <a:t>vs</a:t>
            </a:r>
            <a:r>
              <a:rPr lang="en-US" sz="5000" dirty="0"/>
              <a:t> Unbalanced Forces</a:t>
            </a:r>
          </a:p>
        </p:txBody>
      </p:sp>
      <p:sp>
        <p:nvSpPr>
          <p:cNvPr id="5" name="TextBox 4"/>
          <p:cNvSpPr txBox="1"/>
          <p:nvPr/>
        </p:nvSpPr>
        <p:spPr>
          <a:xfrm>
            <a:off x="1857376" y="6242448"/>
            <a:ext cx="8258641" cy="615553"/>
          </a:xfrm>
          <a:prstGeom prst="rect">
            <a:avLst/>
          </a:prstGeom>
          <a:noFill/>
        </p:spPr>
        <p:txBody>
          <a:bodyPr wrap="none" rtlCol="0">
            <a:spAutoFit/>
          </a:bodyPr>
          <a:lstStyle/>
          <a:p>
            <a:r>
              <a:rPr lang="en-US" sz="3400" dirty="0"/>
              <a:t>Which photograph shows a net force of zero?</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7376" y="1698170"/>
            <a:ext cx="7201989" cy="4544277"/>
          </a:xfrm>
          <a:prstGeom prst="rect">
            <a:avLst/>
          </a:prstGeom>
        </p:spPr>
      </p:pic>
    </p:spTree>
    <p:extLst>
      <p:ext uri="{BB962C8B-B14F-4D97-AF65-F5344CB8AC3E}">
        <p14:creationId xmlns:p14="http://schemas.microsoft.com/office/powerpoint/2010/main" val="2669687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Demonstration</a:t>
            </a:r>
          </a:p>
        </p:txBody>
      </p:sp>
      <p:sp>
        <p:nvSpPr>
          <p:cNvPr id="3" name="Content Placeholder 2"/>
          <p:cNvSpPr>
            <a:spLocks noGrp="1"/>
          </p:cNvSpPr>
          <p:nvPr>
            <p:ph idx="1"/>
          </p:nvPr>
        </p:nvSpPr>
        <p:spPr>
          <a:xfrm>
            <a:off x="1524000" y="1517985"/>
            <a:ext cx="9144000" cy="5003125"/>
          </a:xfrm>
        </p:spPr>
        <p:txBody>
          <a:bodyPr>
            <a:noAutofit/>
          </a:bodyPr>
          <a:lstStyle/>
          <a:p>
            <a:r>
              <a:rPr lang="en-US" sz="2800" dirty="0" smtClean="0"/>
              <a:t>I have a paper clip tied to one end of a long string, and three paperclips attached to the other end.</a:t>
            </a:r>
          </a:p>
          <a:p>
            <a:r>
              <a:rPr lang="en-US" sz="2800" dirty="0" smtClean="0"/>
              <a:t>I will hold the single paper clip in the middle of my lab desk and let the other end hang over the edge.</a:t>
            </a:r>
          </a:p>
          <a:p>
            <a:r>
              <a:rPr lang="en-US" sz="2800" dirty="0" smtClean="0"/>
              <a:t>What happens as I let go of the paper clip?</a:t>
            </a:r>
          </a:p>
          <a:p>
            <a:r>
              <a:rPr lang="en-US" sz="2800" dirty="0" smtClean="0"/>
              <a:t>What happens after I add a fourth paper clip?</a:t>
            </a:r>
          </a:p>
          <a:p>
            <a:r>
              <a:rPr lang="en-US" sz="2800" dirty="0" smtClean="0"/>
              <a:t>What is the relationship between the number of hanging paper clips and the motion of the paper clip on the table?</a:t>
            </a:r>
            <a:endParaRPr lang="en-US" sz="2800" dirty="0"/>
          </a:p>
        </p:txBody>
      </p:sp>
    </p:spTree>
    <p:extLst>
      <p:ext uri="{BB962C8B-B14F-4D97-AF65-F5344CB8AC3E}">
        <p14:creationId xmlns:p14="http://schemas.microsoft.com/office/powerpoint/2010/main" val="1395453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35228"/>
            <a:ext cx="8229600" cy="1143000"/>
          </a:xfrm>
        </p:spPr>
        <p:txBody>
          <a:bodyPr>
            <a:normAutofit/>
          </a:bodyPr>
          <a:lstStyle/>
          <a:p>
            <a:r>
              <a:rPr lang="en-US" sz="6000" dirty="0"/>
              <a:t>Gravity</a:t>
            </a:r>
          </a:p>
        </p:txBody>
      </p:sp>
      <p:sp>
        <p:nvSpPr>
          <p:cNvPr id="3" name="Content Placeholder 2"/>
          <p:cNvSpPr>
            <a:spLocks noGrp="1"/>
          </p:cNvSpPr>
          <p:nvPr>
            <p:ph idx="1"/>
          </p:nvPr>
        </p:nvSpPr>
        <p:spPr>
          <a:xfrm>
            <a:off x="1524000" y="1270144"/>
            <a:ext cx="9144000" cy="5587856"/>
          </a:xfrm>
        </p:spPr>
        <p:txBody>
          <a:bodyPr>
            <a:normAutofit/>
          </a:bodyPr>
          <a:lstStyle/>
          <a:p>
            <a:r>
              <a:rPr lang="en-US" sz="2400" dirty="0" smtClean="0">
                <a:solidFill>
                  <a:srgbClr val="FF0000"/>
                </a:solidFill>
              </a:rPr>
              <a:t>GRAVITY = the force between two objects.</a:t>
            </a:r>
          </a:p>
          <a:p>
            <a:r>
              <a:rPr lang="en-US" sz="2400" dirty="0" smtClean="0">
                <a:solidFill>
                  <a:srgbClr val="FF0000"/>
                </a:solidFill>
              </a:rPr>
              <a:t>As an object falls to the ground, it accelerates, moving faster and faster.</a:t>
            </a:r>
          </a:p>
          <a:p>
            <a:r>
              <a:rPr lang="en-US" sz="2400" dirty="0" smtClean="0">
                <a:solidFill>
                  <a:srgbClr val="FF0000"/>
                </a:solidFill>
              </a:rPr>
              <a:t>The strength of the gravitational force between two objects depends on two factors:</a:t>
            </a:r>
          </a:p>
          <a:p>
            <a:pPr lvl="1"/>
            <a:r>
              <a:rPr lang="en-US" sz="2400" dirty="0" smtClean="0">
                <a:solidFill>
                  <a:srgbClr val="FF0000"/>
                </a:solidFill>
              </a:rPr>
              <a:t>Mass- the more mass, the greater the gravity that is </a:t>
            </a:r>
            <a:r>
              <a:rPr lang="en-US" sz="2400" dirty="0">
                <a:solidFill>
                  <a:srgbClr val="FF0000"/>
                </a:solidFill>
              </a:rPr>
              <a:t>exerted on the other object</a:t>
            </a:r>
          </a:p>
          <a:p>
            <a:pPr lvl="2"/>
            <a:r>
              <a:rPr lang="en-US" sz="2400" dirty="0">
                <a:solidFill>
                  <a:schemeClr val="tx1"/>
                </a:solidFill>
              </a:rPr>
              <a:t>If the mass of an object is doubled, the force between the two objects is doubled</a:t>
            </a:r>
          </a:p>
          <a:p>
            <a:pPr lvl="1"/>
            <a:r>
              <a:rPr lang="en-US" sz="2400" dirty="0">
                <a:solidFill>
                  <a:srgbClr val="FF0000"/>
                </a:solidFill>
              </a:rPr>
              <a:t>Distance- as distance increases, gravity decreases</a:t>
            </a:r>
          </a:p>
          <a:p>
            <a:pPr lvl="2"/>
            <a:r>
              <a:rPr lang="en-US" sz="2400" dirty="0">
                <a:solidFill>
                  <a:schemeClr val="tx1"/>
                </a:solidFill>
              </a:rPr>
              <a:t>If the distance is doubled, the gravity is one-fourth as strong as before</a:t>
            </a:r>
          </a:p>
          <a:p>
            <a:endParaRPr lang="en-US" dirty="0"/>
          </a:p>
        </p:txBody>
      </p:sp>
    </p:spTree>
    <p:extLst>
      <p:ext uri="{BB962C8B-B14F-4D97-AF65-F5344CB8AC3E}">
        <p14:creationId xmlns:p14="http://schemas.microsoft.com/office/powerpoint/2010/main" val="11104913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42</TotalTime>
  <Words>817</Words>
  <Application>Microsoft Office PowerPoint</Application>
  <PresentationFormat>Widescreen</PresentationFormat>
  <Paragraphs>67</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Forces/Introduction to Newton’s 3 Laws of Motion</vt:lpstr>
      <vt:lpstr>How do you change an object’s motion?</vt:lpstr>
      <vt:lpstr>FORCE</vt:lpstr>
      <vt:lpstr>Types of Force</vt:lpstr>
      <vt:lpstr>Balanced Forces</vt:lpstr>
      <vt:lpstr>Unbalanced Forces</vt:lpstr>
      <vt:lpstr>Balanced vs Unbalanced Forces</vt:lpstr>
      <vt:lpstr>Demonstration</vt:lpstr>
      <vt:lpstr>Gravity</vt:lpstr>
      <vt:lpstr>Weight vs Mass</vt:lpstr>
      <vt:lpstr>Friction</vt:lpstr>
      <vt:lpstr>Friction and Heat</vt:lpstr>
      <vt:lpstr>Air Resistance</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3 Laws of Motion</dc:title>
  <dc:creator>Gentile, Julie A.</dc:creator>
  <cp:lastModifiedBy>Lowden, Troy C.</cp:lastModifiedBy>
  <cp:revision>6</cp:revision>
  <dcterms:created xsi:type="dcterms:W3CDTF">2017-11-30T17:41:51Z</dcterms:created>
  <dcterms:modified xsi:type="dcterms:W3CDTF">2017-12-12T16:16:57Z</dcterms:modified>
</cp:coreProperties>
</file>